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35"/>
  </p:notesMasterIdLst>
  <p:handoutMasterIdLst>
    <p:handoutMasterId r:id="rId36"/>
  </p:handoutMasterIdLst>
  <p:sldIdLst>
    <p:sldId id="256" r:id="rId5"/>
    <p:sldId id="257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78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294" autoAdjust="0"/>
    <p:restoredTop sz="95860" autoAdjust="0"/>
  </p:normalViewPr>
  <p:slideViewPr>
    <p:cSldViewPr snapToGrid="0">
      <p:cViewPr varScale="1">
        <p:scale>
          <a:sx n="33" d="100"/>
          <a:sy n="33" d="100"/>
        </p:scale>
        <p:origin x="78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289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/>
            <a:t>JS: 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pt-BR" noProof="0" dirty="0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pt-BR" noProof="0" dirty="0"/>
        </a:p>
      </dgm:t>
    </dgm:pt>
    <dgm:pt modelId="{4E8D2E69-0173-4BD3-B96A-7A9C5DD12B47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/>
            <a:t>ENTRADA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pt-BR" noProof="0" dirty="0"/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pt-BR" noProof="0" dirty="0"/>
        </a:p>
      </dgm:t>
    </dgm:pt>
    <dgm:pt modelId="{93A6A030-ABAB-4EFA-B539-0FDB3E07C1EF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/>
            <a:t>PROCESSAMENTO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pt-BR" noProof="0" dirty="0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pt-BR" noProof="0" dirty="0"/>
        </a:p>
      </dgm:t>
    </dgm:pt>
    <dgm:pt modelId="{76D56F19-2708-49DB-8F92-D8AC45F23A9A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/>
            <a:t>SAÍDA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pt-BR" noProof="0" dirty="0"/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pt-BR" noProof="0" dirty="0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/>
      <dgm:spPr/>
    </dgm:pt>
    <dgm:pt modelId="{BB7E5F84-64F2-4718-BACC-301BBCDC9D3A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/>
      <dgm:spPr/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/>
      <dgm:spPr/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/>
      <dgm:spPr/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469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860480" y="1469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noProof="0" dirty="0"/>
            <a:t>JS: </a:t>
          </a:r>
        </a:p>
      </dsp:txBody>
      <dsp:txXfrm>
        <a:off x="860480" y="1469"/>
        <a:ext cx="2224411" cy="745005"/>
      </dsp:txXfrm>
    </dsp:sp>
    <dsp:sp modelId="{B9A40EDB-694E-464C-8356-AEE8787842F2}">
      <dsp:nvSpPr>
        <dsp:cNvPr id="0" name=""/>
        <dsp:cNvSpPr/>
      </dsp:nvSpPr>
      <dsp:spPr>
        <a:xfrm>
          <a:off x="0" y="932726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1420348"/>
            <a:satOff val="-9402"/>
            <a:lumOff val="-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860480" y="932726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noProof="0" dirty="0"/>
            <a:t>ENTRADA</a:t>
          </a:r>
        </a:p>
      </dsp:txBody>
      <dsp:txXfrm>
        <a:off x="860480" y="932726"/>
        <a:ext cx="2224411" cy="745005"/>
      </dsp:txXfrm>
    </dsp:sp>
    <dsp:sp modelId="{9DD6C5DE-B838-492F-B4A8-49E4DE8C5CF5}">
      <dsp:nvSpPr>
        <dsp:cNvPr id="0" name=""/>
        <dsp:cNvSpPr/>
      </dsp:nvSpPr>
      <dsp:spPr>
        <a:xfrm>
          <a:off x="0" y="1863982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2840696"/>
            <a:satOff val="-18805"/>
            <a:lumOff val="-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860480" y="1863982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noProof="0" dirty="0"/>
            <a:t>PROCESSAMENTO</a:t>
          </a:r>
        </a:p>
      </dsp:txBody>
      <dsp:txXfrm>
        <a:off x="860480" y="1863982"/>
        <a:ext cx="2224411" cy="745005"/>
      </dsp:txXfrm>
    </dsp:sp>
    <dsp:sp modelId="{984F7435-4B4C-47D4-B03E-CC8917BDBDBB}">
      <dsp:nvSpPr>
        <dsp:cNvPr id="0" name=""/>
        <dsp:cNvSpPr/>
      </dsp:nvSpPr>
      <dsp:spPr>
        <a:xfrm>
          <a:off x="0" y="2795238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860480" y="2795238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noProof="0" dirty="0"/>
            <a:t>SAÍDA</a:t>
          </a:r>
        </a:p>
      </dsp:txBody>
      <dsp:txXfrm>
        <a:off x="860480" y="2795238"/>
        <a:ext cx="2224411" cy="745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Sólida vertical de Ícones"/>
  <dgm:desc val="Use para mostrar uma série de recursos visuais de cima para baixo com texto de Nível 1 ou de Nível 1 e Nível 2 de agrupados em uma forma. Funciona melhor com ícones ou imagens pequena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C4E566-DF6D-4434-93E9-5533CA56705F}" type="datetime1">
              <a:rPr lang="pt-BR" smtClean="0"/>
              <a:t>16/09/2022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0CD38-7F5C-4227-BBA4-D598333EE84D}" type="datetime1">
              <a:rPr lang="pt-BR" smtClean="0"/>
              <a:pPr/>
              <a:t>16/09/2022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 hidden="1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FC0F2418-18A5-4620-9C98-AABCFA65A613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96B0CC-A7A8-4770-8010-8421B78D923A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20234B-30B7-40AE-B829-0CDFB20A8A6F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C4F889-DC04-41D4-9624-F44F4E8775A8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3D7379-AFF5-45F0-9A4F-D3BCFA8D885F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6230BA-F9E0-4E57-B34D-A39072C367EA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C8274D-3C8B-49F7-AA5B-2A74945DB72B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1FFE33-98EC-45DF-9B28-9A91B3BD7AF6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024654-788D-4B81-AD3A-2D33A5E99CC4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8D48DB-FFB4-4AA5-93D3-E473718F0CBC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E49CA-2A21-452C-A29D-3D33E5046395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62F635-993B-46BA-821B-592A025CD20C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289913-8AB1-47F9-A4D6-4A59B3162795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23A875-AAC4-45A8-ABAC-BEE21140AF6C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76449D-BEBC-4417-865A-DF4A51559CA5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0345C6-580F-410D-A6D2-723D4EE32CD6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1FB54B-4600-45E4-8262-FE9801EB5BFE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 hidden="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04964C2-D243-417B-AB21-8B2FFD718236}" type="datetime1">
              <a:rPr lang="pt-BR" noProof="0" smtClean="0"/>
              <a:t>16/09/2022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tângulo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12" name="Imagem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Lâmpada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etângulo com Canto Diagonal Arredondado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orma Livre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orma Livre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orma Livre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orma Livre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orma Livre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orma Livre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orma Livre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orma Livre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orma Livre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tângulo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orma Livre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orma Livre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orma Livre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orma Livre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orma Livre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orma Livre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orma Livre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orma Livre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orma Livre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tângulo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t-BR" dirty="0"/>
              <a:t>Logica com </a:t>
            </a:r>
            <a:r>
              <a:rPr lang="pt-BR" dirty="0" err="1"/>
              <a:t>JAVAScript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endParaRPr lang="pt-BR" dirty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E7128F-2E76-407B-96DE-7C4179695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Variáveiseconstantes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E93A54B-E8D0-4CD2-A9F9-6C7C06BC9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&lt;script&gt;</a:t>
            </a:r>
          </a:p>
          <a:p>
            <a:pPr marL="0" indent="0">
              <a:buNone/>
            </a:pPr>
            <a:r>
              <a:rPr lang="pt-BR" dirty="0"/>
              <a:t> var nome = “Maria”;</a:t>
            </a:r>
          </a:p>
          <a:p>
            <a:pPr marL="0" indent="0">
              <a:buNone/>
            </a:pPr>
            <a:r>
              <a:rPr lang="pt-BR" dirty="0"/>
              <a:t>Var idade = 18;</a:t>
            </a:r>
          </a:p>
          <a:p>
            <a:pPr marL="0" indent="0">
              <a:buNone/>
            </a:pPr>
            <a:r>
              <a:rPr lang="pt-BR" dirty="0"/>
              <a:t>&lt;/script&gt;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5975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2A6190-52C3-4DEE-BB90-33C2553DA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Entrada de dados </a:t>
            </a:r>
            <a:r>
              <a:rPr lang="pt-BR" dirty="0" err="1"/>
              <a:t>comprompt</a:t>
            </a:r>
            <a:r>
              <a:rPr lang="pt-BR" dirty="0"/>
              <a:t>()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460D99-B1E6-483F-9DB2-299831FAD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39803"/>
          </a:xfrm>
        </p:spPr>
        <p:txBody>
          <a:bodyPr/>
          <a:lstStyle/>
          <a:p>
            <a:r>
              <a:rPr lang="pt-BR" dirty="0"/>
              <a:t>Exemplo 1.2 – Entrada de </a:t>
            </a:r>
            <a:r>
              <a:rPr lang="pt-BR" dirty="0" err="1"/>
              <a:t>dadose</a:t>
            </a:r>
            <a:r>
              <a:rPr lang="pt-BR" dirty="0"/>
              <a:t> uso </a:t>
            </a:r>
            <a:r>
              <a:rPr lang="pt-BR" dirty="0" err="1"/>
              <a:t>devariáveis</a:t>
            </a:r>
            <a:r>
              <a:rPr lang="pt-BR" dirty="0"/>
              <a:t> (ex1_2.html)</a:t>
            </a:r>
          </a:p>
          <a:p>
            <a:pPr marL="0" indent="0">
              <a:buNone/>
            </a:pPr>
            <a:r>
              <a:rPr lang="pt-BR" dirty="0"/>
              <a:t>&lt;meta </a:t>
            </a:r>
            <a:r>
              <a:rPr lang="pt-BR" dirty="0" err="1"/>
              <a:t>charset</a:t>
            </a:r>
            <a:r>
              <a:rPr lang="pt-BR" dirty="0"/>
              <a:t> = “UTF-8”&gt;</a:t>
            </a:r>
          </a:p>
          <a:p>
            <a:pPr marL="0" indent="0">
              <a:buNone/>
            </a:pPr>
            <a:r>
              <a:rPr lang="pt-BR" dirty="0"/>
              <a:t>&lt;script&gt;</a:t>
            </a:r>
          </a:p>
          <a:p>
            <a:pPr marL="0" indent="0">
              <a:buNone/>
            </a:pPr>
            <a:r>
              <a:rPr lang="pt-BR" dirty="0"/>
              <a:t>Var nome = prompt(“Qual é o seu Nome?”);</a:t>
            </a:r>
          </a:p>
          <a:p>
            <a:pPr marL="0" indent="0">
              <a:buNone/>
            </a:pPr>
            <a:r>
              <a:rPr lang="pt-BR" dirty="0" err="1"/>
              <a:t>Alert</a:t>
            </a:r>
            <a:r>
              <a:rPr lang="pt-BR" dirty="0"/>
              <a:t>(“Olá” + nome); // método </a:t>
            </a:r>
            <a:r>
              <a:rPr lang="pt-BR" dirty="0" err="1"/>
              <a:t>alert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845734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FF2C2B-0926-4454-8B51-9409034BC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Tipos de </a:t>
            </a:r>
            <a:r>
              <a:rPr lang="pt-BR" dirty="0" err="1"/>
              <a:t>dadoseconversões</a:t>
            </a:r>
            <a:r>
              <a:rPr lang="pt-BR" dirty="0"/>
              <a:t> </a:t>
            </a:r>
            <a:r>
              <a:rPr lang="pt-BR" dirty="0" err="1"/>
              <a:t>detipos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1EE149-F0F3-4C6B-B9AD-DFACF09C9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As variáveis manipuladas em um programa são de um determinado tipo.</a:t>
            </a:r>
          </a:p>
          <a:p>
            <a:r>
              <a:rPr lang="pt-BR" dirty="0"/>
              <a:t>Em JavaScript, os tipos principais de dados são </a:t>
            </a:r>
            <a:r>
              <a:rPr lang="pt-BR" dirty="0" err="1"/>
              <a:t>strings</a:t>
            </a:r>
            <a:r>
              <a:rPr lang="pt-BR" dirty="0"/>
              <a:t> (variáveis de texto), números e valores booleanos (</a:t>
            </a:r>
            <a:r>
              <a:rPr lang="pt-BR" dirty="0" err="1"/>
              <a:t>true</a:t>
            </a:r>
            <a:r>
              <a:rPr lang="pt-BR" dirty="0"/>
              <a:t> ou false). Saber o tipo de uma variável nos permite identificar quais operações são possíveis para essa variável. Ou, então, qual o comportamento dessa variável nas fórmulas em que elas estão inseridas. Nesse contexto, há algumas particularidades na linguagem JavaScript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8356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570853-FA71-404C-87CD-5653DB772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5974"/>
            <a:ext cx="9905999" cy="6622025"/>
          </a:xfrm>
        </p:spPr>
        <p:txBody>
          <a:bodyPr>
            <a:normAutofit/>
          </a:bodyPr>
          <a:lstStyle/>
          <a:p>
            <a:r>
              <a:rPr lang="pt-BR" dirty="0"/>
              <a:t>Exemplo 1.3 – </a:t>
            </a:r>
            <a:r>
              <a:rPr lang="pt-BR" dirty="0" err="1"/>
              <a:t>Operaçõesenvolvendo</a:t>
            </a:r>
            <a:r>
              <a:rPr lang="pt-BR" dirty="0"/>
              <a:t> </a:t>
            </a:r>
            <a:r>
              <a:rPr lang="pt-BR" dirty="0" err="1"/>
              <a:t>stringse</a:t>
            </a:r>
            <a:r>
              <a:rPr lang="pt-BR" dirty="0"/>
              <a:t> números (ex1_3.html)</a:t>
            </a:r>
          </a:p>
          <a:p>
            <a:pPr marL="0" indent="0">
              <a:buNone/>
            </a:pPr>
            <a:r>
              <a:rPr lang="pt-BR" sz="2200" dirty="0"/>
              <a:t>&lt;script&gt;</a:t>
            </a:r>
          </a:p>
          <a:p>
            <a:pPr marL="0" indent="0">
              <a:buNone/>
            </a:pPr>
            <a:r>
              <a:rPr lang="pt-BR" sz="2200" dirty="0"/>
              <a:t>/* </a:t>
            </a:r>
          </a:p>
          <a:p>
            <a:pPr marL="0" indent="0">
              <a:buNone/>
            </a:pPr>
            <a:r>
              <a:rPr lang="pt-BR" sz="2200" dirty="0"/>
              <a:t>Operações envolvendo </a:t>
            </a:r>
            <a:r>
              <a:rPr lang="pt-BR" sz="2200" dirty="0" err="1"/>
              <a:t>strings</a:t>
            </a:r>
            <a:r>
              <a:rPr lang="pt-BR" sz="2200" dirty="0"/>
              <a:t> e números</a:t>
            </a:r>
          </a:p>
          <a:p>
            <a:pPr marL="0" indent="0">
              <a:buNone/>
            </a:pPr>
            <a:r>
              <a:rPr lang="pt-BR" sz="2200" dirty="0"/>
              <a:t>*/</a:t>
            </a:r>
          </a:p>
          <a:p>
            <a:pPr marL="0" indent="0">
              <a:buNone/>
            </a:pPr>
            <a:r>
              <a:rPr lang="pt-BR" dirty="0"/>
              <a:t>Var a = “20”;</a:t>
            </a:r>
          </a:p>
          <a:p>
            <a:pPr marL="0" indent="0">
              <a:buNone/>
            </a:pPr>
            <a:r>
              <a:rPr lang="pt-BR" dirty="0"/>
              <a:t>Var b = a * 2; // b=40;</a:t>
            </a:r>
          </a:p>
          <a:p>
            <a:pPr marL="0" indent="0">
              <a:buNone/>
            </a:pPr>
            <a:r>
              <a:rPr lang="pt-BR" dirty="0"/>
              <a:t>var c = a / 2; // c = 10; </a:t>
            </a:r>
          </a:p>
          <a:p>
            <a:pPr marL="0" indent="0">
              <a:buNone/>
            </a:pPr>
            <a:r>
              <a:rPr lang="pt-BR" dirty="0"/>
              <a:t>var d = a - 2; // d = 18</a:t>
            </a:r>
          </a:p>
          <a:p>
            <a:pPr marL="0" indent="0">
              <a:buNone/>
            </a:pPr>
            <a:r>
              <a:rPr lang="pt-BR" dirty="0"/>
              <a:t>var e = a + 2; // e = 202 ??? </a:t>
            </a:r>
          </a:p>
          <a:p>
            <a:pPr marL="0" indent="0">
              <a:buNone/>
            </a:pPr>
            <a:r>
              <a:rPr lang="pt-BR" dirty="0" err="1"/>
              <a:t>alert</a:t>
            </a:r>
            <a:r>
              <a:rPr lang="pt-BR" dirty="0"/>
              <a:t>("e: " + e); // exibe o valor de uma variável</a:t>
            </a:r>
          </a:p>
          <a:p>
            <a:pPr marL="0" indent="0">
              <a:buNone/>
            </a:pPr>
            <a:r>
              <a:rPr lang="pt-BR" dirty="0"/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606140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8773C6-5B2E-4E6F-9BB6-F7A62BAE1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966" y="382758"/>
            <a:ext cx="9905999" cy="6092483"/>
          </a:xfrm>
        </p:spPr>
        <p:txBody>
          <a:bodyPr>
            <a:normAutofit lnSpcReduction="10000"/>
          </a:bodyPr>
          <a:lstStyle/>
          <a:p>
            <a:r>
              <a:rPr lang="pt-BR" dirty="0"/>
              <a:t>Exemplo 1.4 –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convertidaemnúmero</a:t>
            </a:r>
            <a:r>
              <a:rPr lang="pt-BR" dirty="0"/>
              <a:t> (ex1_4.html) </a:t>
            </a:r>
          </a:p>
          <a:p>
            <a:r>
              <a:rPr lang="pt-BR" dirty="0"/>
              <a:t>&lt;script&gt; // Operações envolvendo </a:t>
            </a:r>
            <a:r>
              <a:rPr lang="pt-BR" dirty="0" err="1"/>
              <a:t>strings</a:t>
            </a:r>
            <a:r>
              <a:rPr lang="pt-BR" dirty="0"/>
              <a:t> e números</a:t>
            </a:r>
          </a:p>
          <a:p>
            <a:pPr marL="0" indent="0">
              <a:buNone/>
            </a:pPr>
            <a:r>
              <a:rPr lang="pt-BR" dirty="0"/>
              <a:t>Var a = “20”;</a:t>
            </a:r>
          </a:p>
          <a:p>
            <a:pPr marL="0" indent="0">
              <a:buNone/>
            </a:pPr>
            <a:r>
              <a:rPr lang="pt-BR" dirty="0"/>
              <a:t>var b = a * 2; // b = 40</a:t>
            </a:r>
          </a:p>
          <a:p>
            <a:pPr marL="0" indent="0">
              <a:buNone/>
            </a:pPr>
            <a:r>
              <a:rPr lang="pt-BR" dirty="0"/>
              <a:t>var c = a / 2; // c = 10</a:t>
            </a:r>
          </a:p>
          <a:p>
            <a:pPr marL="0" indent="0">
              <a:buNone/>
            </a:pPr>
            <a:r>
              <a:rPr lang="pt-BR" dirty="0"/>
              <a:t>var d = a - 2; // d = 18 </a:t>
            </a:r>
          </a:p>
          <a:p>
            <a:pPr marL="0" indent="0">
              <a:buNone/>
            </a:pPr>
            <a:r>
              <a:rPr lang="pt-BR" dirty="0"/>
              <a:t>var e = a + 2; // e = 202</a:t>
            </a:r>
          </a:p>
          <a:p>
            <a:pPr marL="0" indent="0">
              <a:buNone/>
            </a:pPr>
            <a:r>
              <a:rPr lang="pt-BR" dirty="0"/>
              <a:t>var e = a + 2; // e = 202</a:t>
            </a:r>
          </a:p>
          <a:p>
            <a:pPr marL="0" indent="0">
              <a:buNone/>
            </a:pPr>
            <a:r>
              <a:rPr lang="pt-BR" dirty="0"/>
              <a:t>var g = f + 2; // g = 22</a:t>
            </a:r>
          </a:p>
          <a:p>
            <a:pPr marL="0" indent="0">
              <a:buNone/>
            </a:pPr>
            <a:r>
              <a:rPr lang="pt-BR" dirty="0" err="1"/>
              <a:t>alert</a:t>
            </a:r>
            <a:r>
              <a:rPr lang="pt-BR" dirty="0"/>
              <a:t>("g: " + g); // exibe o valor de uma variável</a:t>
            </a:r>
          </a:p>
          <a:p>
            <a:pPr marL="0" indent="0">
              <a:buNone/>
            </a:pPr>
            <a:r>
              <a:rPr lang="pt-BR" dirty="0"/>
              <a:t>&lt;/script&gt;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96677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11F938-CC09-4A75-93F5-29AA7BDEF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446" y="383458"/>
            <a:ext cx="10545966" cy="6135329"/>
          </a:xfrm>
        </p:spPr>
        <p:txBody>
          <a:bodyPr/>
          <a:lstStyle/>
          <a:p>
            <a:r>
              <a:rPr lang="pt-BR" dirty="0"/>
              <a:t>Exemplo 1.5 – Tipos </a:t>
            </a:r>
            <a:r>
              <a:rPr lang="pt-BR" dirty="0" err="1"/>
              <a:t>devariáveis</a:t>
            </a:r>
            <a:r>
              <a:rPr lang="pt-BR" dirty="0"/>
              <a:t> (ex1_5.html)</a:t>
            </a:r>
          </a:p>
          <a:p>
            <a:pPr marL="0" indent="0">
              <a:buNone/>
            </a:pPr>
            <a:r>
              <a:rPr lang="pt-BR" dirty="0"/>
              <a:t>&lt;script&gt;</a:t>
            </a:r>
          </a:p>
          <a:p>
            <a:pPr marL="0" indent="0">
              <a:buNone/>
            </a:pPr>
            <a:r>
              <a:rPr lang="pt-BR" dirty="0"/>
              <a:t>var fruta = "Banana";</a:t>
            </a:r>
          </a:p>
          <a:p>
            <a:pPr marL="0" indent="0">
              <a:buNone/>
            </a:pPr>
            <a:r>
              <a:rPr lang="pt-BR" dirty="0"/>
              <a:t>var </a:t>
            </a:r>
            <a:r>
              <a:rPr lang="pt-BR" dirty="0" err="1"/>
              <a:t>preco</a:t>
            </a:r>
            <a:r>
              <a:rPr lang="pt-BR" dirty="0"/>
              <a:t> = 3.50;</a:t>
            </a:r>
          </a:p>
          <a:p>
            <a:pPr marL="0" indent="0">
              <a:buNone/>
            </a:pPr>
            <a:r>
              <a:rPr lang="pt-BR" dirty="0"/>
              <a:t>var levar = </a:t>
            </a:r>
            <a:r>
              <a:rPr lang="pt-BR" dirty="0" err="1"/>
              <a:t>true</a:t>
            </a:r>
            <a:r>
              <a:rPr lang="pt-BR" dirty="0"/>
              <a:t>;</a:t>
            </a:r>
          </a:p>
          <a:p>
            <a:pPr marL="0" indent="0">
              <a:buNone/>
            </a:pPr>
            <a:r>
              <a:rPr lang="pt-BR" dirty="0"/>
              <a:t>var </a:t>
            </a:r>
            <a:r>
              <a:rPr lang="pt-BR" dirty="0" err="1"/>
              <a:t>novoValor</a:t>
            </a:r>
            <a:r>
              <a:rPr lang="pt-BR" dirty="0"/>
              <a:t>; </a:t>
            </a:r>
          </a:p>
          <a:p>
            <a:pPr marL="0" indent="0">
              <a:buNone/>
            </a:pPr>
            <a:r>
              <a:rPr lang="pt-BR" dirty="0" err="1"/>
              <a:t>alert</a:t>
            </a:r>
            <a:r>
              <a:rPr lang="pt-BR" dirty="0"/>
              <a:t>(fruta + " " + </a:t>
            </a:r>
            <a:r>
              <a:rPr lang="pt-BR" dirty="0" err="1"/>
              <a:t>preco</a:t>
            </a:r>
            <a:r>
              <a:rPr lang="pt-BR" dirty="0"/>
              <a:t> + " " + levar + " " + </a:t>
            </a:r>
            <a:r>
              <a:rPr lang="pt-BR" dirty="0" err="1"/>
              <a:t>novoValor</a:t>
            </a:r>
            <a:r>
              <a:rPr lang="pt-BR" dirty="0"/>
              <a:t>); </a:t>
            </a:r>
          </a:p>
          <a:p>
            <a:pPr marL="0" indent="0">
              <a:buNone/>
            </a:pPr>
            <a:r>
              <a:rPr lang="pt-BR" dirty="0"/>
              <a:t>&lt;/script&gt;</a:t>
            </a:r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2060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593322-BED1-486A-B267-92E43E2D9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Exemplos </a:t>
            </a:r>
            <a:r>
              <a:rPr lang="pt-BR" dirty="0" err="1"/>
              <a:t>deentrada</a:t>
            </a:r>
            <a:r>
              <a:rPr lang="pt-BR" dirty="0"/>
              <a:t>, processamento </a:t>
            </a:r>
            <a:r>
              <a:rPr lang="pt-BR" dirty="0" err="1"/>
              <a:t>esaída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B519D1-B743-487C-BA7E-547C66A6D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Já vimos como realizar a entrada de dados em JavaScript, os conceitos de variáveis e tipos de dados, além de uma forma de exibir uma resposta ao usuário (saída de dados). Vimos também que, no geral, para elaborar um programa simples, é necessário realizar três etapas: entrada, processamento e saída. Vamos agora implementar alguns exemplos de algoritmos de programação sequencial, os quais realizam essas etapas.</a:t>
            </a:r>
          </a:p>
        </p:txBody>
      </p:sp>
    </p:spTree>
    <p:extLst>
      <p:ext uri="{BB962C8B-B14F-4D97-AF65-F5344CB8AC3E}">
        <p14:creationId xmlns:p14="http://schemas.microsoft.com/office/powerpoint/2010/main" val="4247486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A32569-9B30-46C5-9999-F455FDA3D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30942"/>
            <a:ext cx="9905999" cy="5260259"/>
          </a:xfrm>
        </p:spPr>
        <p:txBody>
          <a:bodyPr/>
          <a:lstStyle/>
          <a:p>
            <a:r>
              <a:rPr lang="pt-BR" dirty="0"/>
              <a:t>a) Elaborar um programa que leia um número. Calcule e informe o dobro desse número. </a:t>
            </a:r>
          </a:p>
          <a:p>
            <a:pPr marL="0" indent="0">
              <a:buNone/>
            </a:pPr>
            <a:r>
              <a:rPr lang="pt-BR" dirty="0"/>
              <a:t>Entrada de dados: ler um número;</a:t>
            </a:r>
          </a:p>
          <a:p>
            <a:pPr marL="0" indent="0">
              <a:buNone/>
            </a:pPr>
            <a:r>
              <a:rPr lang="pt-BR" dirty="0"/>
              <a:t>Processamento: calcular o dobro;</a:t>
            </a:r>
          </a:p>
          <a:p>
            <a:pPr marL="0" indent="0">
              <a:buNone/>
            </a:pPr>
            <a:r>
              <a:rPr lang="pt-BR" dirty="0"/>
              <a:t>Saída: informar o dobro..</a:t>
            </a:r>
          </a:p>
          <a:p>
            <a:pPr marL="0" indent="0">
              <a:buNone/>
            </a:pPr>
            <a:r>
              <a:rPr lang="pt-BR" dirty="0"/>
              <a:t>Os comandos necessários para realizar essas operações são apresentados no Exemplo 1.6. Os comentários são opcionais. 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13754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C8CF12-467A-45A8-A4BE-2ED0A86A8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42452"/>
            <a:ext cx="10244343" cy="6164825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Exemplo 1.6 – Cálculo do dobro de </a:t>
            </a:r>
            <a:r>
              <a:rPr lang="pt-BR" dirty="0" err="1"/>
              <a:t>umnúmero</a:t>
            </a:r>
            <a:r>
              <a:rPr lang="pt-BR" dirty="0"/>
              <a:t> (ex1_6.html)</a:t>
            </a:r>
          </a:p>
          <a:p>
            <a:pPr marL="0" indent="0">
              <a:buNone/>
            </a:pPr>
            <a:r>
              <a:rPr lang="pt-BR" dirty="0"/>
              <a:t>&lt;meta </a:t>
            </a:r>
            <a:r>
              <a:rPr lang="pt-BR" dirty="0" err="1"/>
              <a:t>charset</a:t>
            </a:r>
            <a:r>
              <a:rPr lang="pt-BR" dirty="0"/>
              <a:t> = “UTF-8”&gt;</a:t>
            </a:r>
          </a:p>
          <a:p>
            <a:pPr marL="0" indent="0">
              <a:buNone/>
            </a:pPr>
            <a:r>
              <a:rPr lang="pt-BR" dirty="0"/>
              <a:t>&lt;script&gt;</a:t>
            </a:r>
          </a:p>
          <a:p>
            <a:pPr marL="0" indent="0">
              <a:buNone/>
            </a:pPr>
            <a:r>
              <a:rPr lang="pt-BR" dirty="0"/>
              <a:t>//lê um dado de entrada</a:t>
            </a:r>
          </a:p>
          <a:p>
            <a:pPr marL="0" indent="0">
              <a:buNone/>
            </a:pPr>
            <a:r>
              <a:rPr lang="pt-BR" dirty="0"/>
              <a:t>Var num = prompt( “ Número: “);</a:t>
            </a:r>
          </a:p>
          <a:p>
            <a:pPr marL="0" indent="0">
              <a:buNone/>
            </a:pPr>
            <a:r>
              <a:rPr lang="pt-BR" dirty="0"/>
              <a:t>//Calcula o dobro</a:t>
            </a:r>
          </a:p>
          <a:p>
            <a:pPr marL="0" indent="0">
              <a:buNone/>
            </a:pPr>
            <a:r>
              <a:rPr lang="pt-BR" dirty="0"/>
              <a:t>var dobro = num * 2;</a:t>
            </a:r>
          </a:p>
          <a:p>
            <a:pPr marL="0" indent="0">
              <a:buNone/>
            </a:pPr>
            <a:r>
              <a:rPr lang="pt-BR" dirty="0"/>
              <a:t>/ exibe a resposta</a:t>
            </a:r>
          </a:p>
          <a:p>
            <a:pPr marL="0" indent="0">
              <a:buNone/>
            </a:pPr>
            <a:r>
              <a:rPr lang="pt-BR" dirty="0" err="1"/>
              <a:t>alert</a:t>
            </a:r>
            <a:r>
              <a:rPr lang="pt-BR" dirty="0"/>
              <a:t>("Dobro é: " + dobro); </a:t>
            </a:r>
          </a:p>
          <a:p>
            <a:pPr marL="0" indent="0">
              <a:buNone/>
            </a:pPr>
            <a:r>
              <a:rPr lang="pt-BR" dirty="0"/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2352655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3A63B6-0C41-4B9A-8977-1F6FAAE5A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968" y="501445"/>
            <a:ext cx="10752443" cy="6076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Exemplo 1.7 – Conversão </a:t>
            </a:r>
            <a:r>
              <a:rPr lang="pt-BR" dirty="0" err="1"/>
              <a:t>daentrada</a:t>
            </a:r>
            <a:r>
              <a:rPr lang="pt-BR" dirty="0"/>
              <a:t> para número (ex1_7.html)</a:t>
            </a:r>
          </a:p>
          <a:p>
            <a:pPr marL="0" indent="0">
              <a:buNone/>
            </a:pPr>
            <a:r>
              <a:rPr lang="pt-BR" dirty="0"/>
              <a:t>&lt;meta </a:t>
            </a:r>
            <a:r>
              <a:rPr lang="pt-BR" dirty="0" err="1"/>
              <a:t>charset</a:t>
            </a:r>
            <a:r>
              <a:rPr lang="pt-BR" dirty="0"/>
              <a:t> = “UTF-8”&gt;</a:t>
            </a:r>
          </a:p>
          <a:p>
            <a:pPr marL="0" indent="0">
              <a:buNone/>
            </a:pPr>
            <a:r>
              <a:rPr lang="pt-BR" dirty="0"/>
              <a:t>&lt;script&gt;</a:t>
            </a:r>
          </a:p>
          <a:p>
            <a:pPr marL="0" indent="0">
              <a:buNone/>
            </a:pPr>
            <a:r>
              <a:rPr lang="pt-BR" dirty="0"/>
              <a:t>// lê um dado de entrada</a:t>
            </a:r>
          </a:p>
          <a:p>
            <a:pPr marL="0" indent="0">
              <a:buNone/>
            </a:pPr>
            <a:r>
              <a:rPr lang="pt-BR" dirty="0"/>
              <a:t>var num = </a:t>
            </a:r>
            <a:r>
              <a:rPr lang="pt-BR" dirty="0" err="1"/>
              <a:t>Number</a:t>
            </a:r>
            <a:r>
              <a:rPr lang="pt-BR" dirty="0"/>
              <a:t>(prompt("Número: ")); </a:t>
            </a:r>
          </a:p>
          <a:p>
            <a:pPr marL="0" indent="0">
              <a:buNone/>
            </a:pPr>
            <a:r>
              <a:rPr lang="pt-BR" dirty="0"/>
              <a:t>// calcula o dobro </a:t>
            </a:r>
          </a:p>
          <a:p>
            <a:pPr marL="0" indent="0">
              <a:buNone/>
            </a:pPr>
            <a:r>
              <a:rPr lang="pt-BR" dirty="0"/>
              <a:t>var dobro = num + num;</a:t>
            </a:r>
          </a:p>
          <a:p>
            <a:pPr marL="0" indent="0">
              <a:buNone/>
            </a:pPr>
            <a:r>
              <a:rPr lang="pt-BR" dirty="0"/>
              <a:t>// exibe a resposta</a:t>
            </a:r>
          </a:p>
          <a:p>
            <a:pPr marL="0" indent="0">
              <a:buNone/>
            </a:pPr>
            <a:r>
              <a:rPr lang="pt-BR" dirty="0" err="1"/>
              <a:t>alert</a:t>
            </a:r>
            <a:r>
              <a:rPr lang="pt-BR" dirty="0"/>
              <a:t>("Dobro é: " + dobro);</a:t>
            </a:r>
          </a:p>
          <a:p>
            <a:pPr marL="0" indent="0">
              <a:buNone/>
            </a:pPr>
            <a:r>
              <a:rPr lang="pt-BR" dirty="0"/>
              <a:t>&lt;/script&gt;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73233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upo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tângulo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/>
            </a:p>
          </p:txBody>
        </p:sp>
        <p:pic>
          <p:nvPicPr>
            <p:cNvPr id="282" name="Imagem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724656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dirty="0"/>
              <a:t>Componentes de Computação </a:t>
            </a:r>
          </a:p>
        </p:txBody>
      </p:sp>
      <p:pic>
        <p:nvPicPr>
          <p:cNvPr id="10" name="Espaço Reservado para Conteúdo 6" descr="placa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upo 283" hidden="1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Espaço Reservado para Conteúdo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1517485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711348-953C-47C6-B681-0B050A4C9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70671"/>
            <a:ext cx="9905999" cy="4820530"/>
          </a:xfrm>
        </p:spPr>
        <p:txBody>
          <a:bodyPr>
            <a:normAutofit/>
          </a:bodyPr>
          <a:lstStyle/>
          <a:p>
            <a:r>
              <a:rPr lang="pt-BR" sz="2800" dirty="0"/>
              <a:t>Elaborar um programa que leia dois números. Calcule e informe a soma desses números. </a:t>
            </a:r>
          </a:p>
          <a:p>
            <a:r>
              <a:rPr lang="pt-BR" sz="2800" dirty="0"/>
              <a:t>• Entrada de dados: ler dois números • </a:t>
            </a:r>
          </a:p>
          <a:p>
            <a:r>
              <a:rPr lang="pt-BR" sz="2800" dirty="0"/>
              <a:t>Processamento: calcular a soma •</a:t>
            </a:r>
          </a:p>
          <a:p>
            <a:r>
              <a:rPr lang="pt-BR" sz="2800" dirty="0"/>
              <a:t> Saída: informar a soma</a:t>
            </a:r>
          </a:p>
        </p:txBody>
      </p:sp>
    </p:spTree>
    <p:extLst>
      <p:ext uri="{BB962C8B-B14F-4D97-AF65-F5344CB8AC3E}">
        <p14:creationId xmlns:p14="http://schemas.microsoft.com/office/powerpoint/2010/main" val="2312225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F940ED-3CC4-48E3-94AE-17A0C11C4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42452"/>
            <a:ext cx="9905999" cy="5348749"/>
          </a:xfrm>
        </p:spPr>
        <p:txBody>
          <a:bodyPr/>
          <a:lstStyle/>
          <a:p>
            <a:r>
              <a:rPr lang="pt-BR" sz="2800" dirty="0"/>
              <a:t>Para realizar a leitura dos dois números, vamos declarar as variáveis num1 e num2. . Lembre-se de que os nomes de variável não devem conter espaços e não podem começar por número. Lembre-se de que os nomes de variável não devem conter espaços e não podem começar por número. . Observe que o método prompt() é utilizado duas vezes e, como deve ser realizada uma soma, é necessário converter a entrada em número.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6803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E1BCEC-A1D7-4337-BDB2-1CBF604C8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949" y="280219"/>
            <a:ext cx="10545966" cy="6297561"/>
          </a:xfrm>
        </p:spPr>
        <p:txBody>
          <a:bodyPr/>
          <a:lstStyle/>
          <a:p>
            <a:r>
              <a:rPr lang="pt-BR" dirty="0"/>
              <a:t>Exemplo 1.8 – Soma de dois números (ex1_8.html)</a:t>
            </a:r>
          </a:p>
          <a:p>
            <a:pPr marL="0" indent="0">
              <a:buNone/>
            </a:pPr>
            <a:r>
              <a:rPr lang="pt-BR" dirty="0"/>
              <a:t>&lt;meta </a:t>
            </a:r>
            <a:r>
              <a:rPr lang="pt-BR" dirty="0" err="1"/>
              <a:t>charset</a:t>
            </a:r>
            <a:r>
              <a:rPr lang="pt-BR" dirty="0"/>
              <a:t>="utf-8"&gt; </a:t>
            </a:r>
          </a:p>
          <a:p>
            <a:pPr marL="0" indent="0">
              <a:buNone/>
            </a:pPr>
            <a:r>
              <a:rPr lang="pt-BR" dirty="0"/>
              <a:t>&lt;script&gt;</a:t>
            </a:r>
          </a:p>
          <a:p>
            <a:pPr marL="0" indent="0">
              <a:buNone/>
            </a:pPr>
            <a:r>
              <a:rPr lang="pt-BR" dirty="0"/>
              <a:t>// lê os números</a:t>
            </a:r>
          </a:p>
          <a:p>
            <a:pPr marL="0" indent="0">
              <a:buNone/>
            </a:pPr>
            <a:r>
              <a:rPr lang="pt-BR" dirty="0"/>
              <a:t>var num1 = </a:t>
            </a:r>
            <a:r>
              <a:rPr lang="pt-BR" dirty="0" err="1"/>
              <a:t>Number</a:t>
            </a:r>
            <a:r>
              <a:rPr lang="pt-BR" dirty="0"/>
              <a:t>(prompt("1º Número: "));</a:t>
            </a:r>
          </a:p>
          <a:p>
            <a:pPr marL="0" indent="0">
              <a:buNone/>
            </a:pPr>
            <a:r>
              <a:rPr lang="pt-BR" dirty="0"/>
              <a:t>var num1 = </a:t>
            </a:r>
            <a:r>
              <a:rPr lang="pt-BR" dirty="0" err="1"/>
              <a:t>Number</a:t>
            </a:r>
            <a:r>
              <a:rPr lang="pt-BR" dirty="0"/>
              <a:t>(prompt("1º Número: "));</a:t>
            </a:r>
          </a:p>
          <a:p>
            <a:pPr marL="0" indent="0">
              <a:buNone/>
            </a:pPr>
            <a:r>
              <a:rPr lang="pt-BR" dirty="0"/>
              <a:t>// calcula a soma</a:t>
            </a:r>
          </a:p>
          <a:p>
            <a:pPr marL="0" indent="0">
              <a:buNone/>
            </a:pPr>
            <a:r>
              <a:rPr lang="pt-BR" dirty="0"/>
              <a:t>var soma = num1 + num2; // exibe o resultado </a:t>
            </a:r>
          </a:p>
          <a:p>
            <a:pPr marL="0" indent="0">
              <a:buNone/>
            </a:pPr>
            <a:r>
              <a:rPr lang="pt-BR" dirty="0" err="1"/>
              <a:t>alert</a:t>
            </a:r>
            <a:r>
              <a:rPr lang="pt-BR" dirty="0"/>
              <a:t>("Soma é: " + soma); </a:t>
            </a:r>
          </a:p>
          <a:p>
            <a:pPr marL="0" indent="0">
              <a:buNone/>
            </a:pPr>
            <a:r>
              <a:rPr lang="pt-BR" dirty="0"/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31166714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A5D725-982D-41BA-974F-B1D7E7AA5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01445"/>
            <a:ext cx="9905999" cy="5289756"/>
          </a:xfrm>
        </p:spPr>
        <p:txBody>
          <a:bodyPr/>
          <a:lstStyle/>
          <a:p>
            <a:r>
              <a:rPr lang="pt-BR" dirty="0"/>
              <a:t>c) Elaborar um programa que leia o valor de um jantar. Calcule e informe o valor da taxa do garçom (10%) e o valor total a ser pago.</a:t>
            </a:r>
          </a:p>
          <a:p>
            <a:pPr marL="0" indent="0">
              <a:buNone/>
            </a:pPr>
            <a:r>
              <a:rPr lang="pt-BR" dirty="0"/>
              <a:t>Vamos avançar um pouco. Neste e nos demais exercícios, vamos apresentar um exemplo de possíveis dados de entrada e dos respectivos dados de saída exibidos pelo programa (e deixar para você enumerar as  etapas).</a:t>
            </a:r>
          </a:p>
          <a:p>
            <a:pPr marL="0" indent="0">
              <a:buNone/>
            </a:pPr>
            <a:r>
              <a:rPr lang="pt-BR" dirty="0"/>
              <a:t>Valor do Jantar R$: 80.00</a:t>
            </a:r>
          </a:p>
          <a:p>
            <a:pPr marL="0" indent="0">
              <a:buNone/>
            </a:pPr>
            <a:r>
              <a:rPr lang="pt-BR" dirty="0"/>
              <a:t>Taxa do Garçom R$: 8.00</a:t>
            </a:r>
          </a:p>
          <a:p>
            <a:pPr marL="0" indent="0">
              <a:buNone/>
            </a:pPr>
            <a:r>
              <a:rPr lang="pt-BR" dirty="0"/>
              <a:t>Total a Pagar R$: 88.00</a:t>
            </a:r>
          </a:p>
        </p:txBody>
      </p:sp>
    </p:spTree>
    <p:extLst>
      <p:ext uri="{BB962C8B-B14F-4D97-AF65-F5344CB8AC3E}">
        <p14:creationId xmlns:p14="http://schemas.microsoft.com/office/powerpoint/2010/main" val="37596237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0652A1-3F35-40DB-BBAC-818925A60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30942"/>
            <a:ext cx="9905999" cy="5260259"/>
          </a:xfrm>
        </p:spPr>
        <p:txBody>
          <a:bodyPr/>
          <a:lstStyle/>
          <a:p>
            <a:r>
              <a:rPr lang="pt-BR" dirty="0"/>
              <a:t>O exemplo de dados do programa serve apenas para ilustrar e reforçar o que é solicitado na descrição do exercício. Tenha cuidado de digitar valores com decimais separados por ponto, e não vírgula. Outro detalhe refere-se à compreensão do enunciado do exercício e ao uso correto de variáveis. Utilizando variáveis, o programa vai receber o valor do jantar, calcular corretamente a taxa do garçom e o valor total a ser pago. O Exemplo 1.9 apresenta uma maneira de resolver esse problema. Observe que o método </a:t>
            </a:r>
            <a:r>
              <a:rPr lang="pt-BR" dirty="0" err="1"/>
              <a:t>toFixed</a:t>
            </a:r>
            <a:r>
              <a:rPr lang="pt-BR" dirty="0"/>
              <a:t>(2) é adicionado às variáveis de saída. Ele serve para indicar que o valor a ser apresentado deve conter 2 casas decimais.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1681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FA5272-1132-419E-A54C-66CF1182E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463" y="265471"/>
            <a:ext cx="10627802" cy="6282813"/>
          </a:xfrm>
        </p:spPr>
        <p:txBody>
          <a:bodyPr>
            <a:normAutofit/>
          </a:bodyPr>
          <a:lstStyle/>
          <a:p>
            <a:r>
              <a:rPr lang="pt-BR" dirty="0"/>
              <a:t>Exemplo 1.9 – Cálculo do valor do jantar (ex1_9.html)</a:t>
            </a:r>
          </a:p>
          <a:p>
            <a:pPr marL="0" indent="0">
              <a:buNone/>
            </a:pPr>
            <a:r>
              <a:rPr lang="pt-BR" dirty="0"/>
              <a:t>&lt;meta </a:t>
            </a:r>
            <a:r>
              <a:rPr lang="pt-BR" dirty="0" err="1"/>
              <a:t>charset</a:t>
            </a:r>
            <a:r>
              <a:rPr lang="pt-BR" dirty="0"/>
              <a:t>=“utf-8”&gt;</a:t>
            </a:r>
          </a:p>
          <a:p>
            <a:pPr marL="0" indent="0">
              <a:buNone/>
            </a:pPr>
            <a:r>
              <a:rPr lang="pt-BR" dirty="0"/>
              <a:t>&lt;script&gt;</a:t>
            </a:r>
          </a:p>
          <a:p>
            <a:pPr marL="0" indent="0">
              <a:buNone/>
            </a:pPr>
            <a:r>
              <a:rPr lang="pt-BR" dirty="0"/>
              <a:t>// lê o valor do jantar </a:t>
            </a:r>
          </a:p>
          <a:p>
            <a:pPr marL="0" indent="0">
              <a:buNone/>
            </a:pPr>
            <a:r>
              <a:rPr lang="pt-BR" dirty="0"/>
              <a:t>var jantar = </a:t>
            </a:r>
            <a:r>
              <a:rPr lang="pt-BR" dirty="0" err="1"/>
              <a:t>Number</a:t>
            </a:r>
            <a:r>
              <a:rPr lang="pt-BR" dirty="0"/>
              <a:t>(prompt("Valor do Jantar R$: "));</a:t>
            </a:r>
          </a:p>
          <a:p>
            <a:pPr marL="0" indent="0">
              <a:buNone/>
            </a:pPr>
            <a:r>
              <a:rPr lang="pt-BR" dirty="0"/>
              <a:t>// calcula os dados</a:t>
            </a:r>
          </a:p>
          <a:p>
            <a:pPr marL="0" indent="0">
              <a:buNone/>
            </a:pPr>
            <a:r>
              <a:rPr lang="sv-SE" dirty="0"/>
              <a:t>var garcom = jantar * 0.10; </a:t>
            </a:r>
          </a:p>
          <a:p>
            <a:pPr marL="0" indent="0">
              <a:buNone/>
            </a:pPr>
            <a:r>
              <a:rPr lang="sv-SE" dirty="0"/>
              <a:t>var total = jantar + garcom</a:t>
            </a:r>
          </a:p>
          <a:p>
            <a:pPr marL="0" indent="0">
              <a:buNone/>
            </a:pPr>
            <a:r>
              <a:rPr lang="pt-BR" dirty="0"/>
              <a:t>// apresenta as respostas </a:t>
            </a:r>
            <a:r>
              <a:rPr lang="pt-BR" dirty="0" err="1"/>
              <a:t>alert</a:t>
            </a:r>
            <a:r>
              <a:rPr lang="pt-BR" dirty="0"/>
              <a:t>("Taxa Garçom R$: " + </a:t>
            </a:r>
            <a:r>
              <a:rPr lang="pt-BR" dirty="0" err="1"/>
              <a:t>garcom.toFixed</a:t>
            </a:r>
            <a:r>
              <a:rPr lang="pt-BR" dirty="0"/>
              <a:t>(2) + "\</a:t>
            </a:r>
            <a:r>
              <a:rPr lang="pt-BR" dirty="0" err="1"/>
              <a:t>nTotal</a:t>
            </a:r>
            <a:r>
              <a:rPr lang="pt-BR" dirty="0"/>
              <a:t> R$: " + </a:t>
            </a:r>
            <a:r>
              <a:rPr lang="pt-BR" dirty="0" err="1"/>
              <a:t>total.toFixed</a:t>
            </a:r>
            <a:r>
              <a:rPr lang="pt-BR" dirty="0"/>
              <a:t>(2)); </a:t>
            </a:r>
          </a:p>
          <a:p>
            <a:pPr marL="0" indent="0">
              <a:buNone/>
            </a:pPr>
            <a:r>
              <a:rPr lang="pt-BR" dirty="0"/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1184423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69A118-91F9-4BD3-A30D-DE6C2D97B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Também o cálculo do valor total pode ser feito a partir do uso de outras fórmulas. Como:</a:t>
            </a:r>
          </a:p>
          <a:p>
            <a:r>
              <a:rPr lang="pt-BR" dirty="0"/>
              <a:t> var total = jantar + (jantar * 0.10); // ou então,</a:t>
            </a:r>
          </a:p>
          <a:p>
            <a:r>
              <a:rPr lang="pt-BR" dirty="0"/>
              <a:t> var total = jantar * 1.10; // desta forma</a:t>
            </a:r>
          </a:p>
        </p:txBody>
      </p:sp>
    </p:spTree>
    <p:extLst>
      <p:ext uri="{BB962C8B-B14F-4D97-AF65-F5344CB8AC3E}">
        <p14:creationId xmlns:p14="http://schemas.microsoft.com/office/powerpoint/2010/main" val="5720689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511E33-C262-4950-B525-5EF5B57A7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60439"/>
            <a:ext cx="9905999" cy="5230762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d) Elaborar um programa que leia a duração de uma viagem em dias e horas. Calcule e informe a duração total da viagem em número de horas. Exemplo de dados de entrada e saída do programa (para uma viagem que dura 2 dias + 5 horas).</a:t>
            </a:r>
          </a:p>
          <a:p>
            <a:pPr marL="0" indent="0">
              <a:buNone/>
            </a:pPr>
            <a:r>
              <a:rPr lang="pt-BR" dirty="0"/>
              <a:t>Nº Dias: 2</a:t>
            </a:r>
          </a:p>
          <a:p>
            <a:pPr marL="0" indent="0">
              <a:buNone/>
            </a:pPr>
            <a:r>
              <a:rPr lang="pt-BR" dirty="0"/>
              <a:t> Nº Horas: 5</a:t>
            </a:r>
          </a:p>
          <a:p>
            <a:pPr marL="0" indent="0">
              <a:buNone/>
            </a:pPr>
            <a:r>
              <a:rPr lang="pt-BR" dirty="0"/>
              <a:t> Total de Horas: 53</a:t>
            </a:r>
          </a:p>
        </p:txBody>
      </p:sp>
    </p:spTree>
    <p:extLst>
      <p:ext uri="{BB962C8B-B14F-4D97-AF65-F5344CB8AC3E}">
        <p14:creationId xmlns:p14="http://schemas.microsoft.com/office/powerpoint/2010/main" val="18192361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56542E-51A8-4B30-8BF3-FA3912A9D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353960"/>
            <a:ext cx="9905999" cy="6194323"/>
          </a:xfrm>
        </p:spPr>
        <p:txBody>
          <a:bodyPr>
            <a:normAutofit/>
          </a:bodyPr>
          <a:lstStyle/>
          <a:p>
            <a:r>
              <a:rPr lang="pt-BR" dirty="0"/>
              <a:t>Exemplo 1.10 – Cálculo da duração de horas de </a:t>
            </a:r>
            <a:r>
              <a:rPr lang="pt-BR" dirty="0" err="1"/>
              <a:t>umaviagem</a:t>
            </a:r>
            <a:r>
              <a:rPr lang="pt-BR" dirty="0"/>
              <a:t>(ex1_10.html)</a:t>
            </a:r>
          </a:p>
          <a:p>
            <a:pPr marL="0" indent="0">
              <a:buNone/>
            </a:pPr>
            <a:r>
              <a:rPr lang="pt-BR" dirty="0"/>
              <a:t>&lt;meta </a:t>
            </a:r>
            <a:r>
              <a:rPr lang="pt-BR" dirty="0" err="1"/>
              <a:t>charset</a:t>
            </a:r>
            <a:r>
              <a:rPr lang="pt-BR" dirty="0"/>
              <a:t>=“utf-8”&gt;</a:t>
            </a:r>
          </a:p>
          <a:p>
            <a:pPr marL="0" indent="0">
              <a:buNone/>
            </a:pPr>
            <a:r>
              <a:rPr lang="pt-BR" dirty="0"/>
              <a:t>&lt;script&gt;</a:t>
            </a:r>
          </a:p>
          <a:p>
            <a:pPr marL="0" indent="0">
              <a:buNone/>
            </a:pPr>
            <a:r>
              <a:rPr lang="pt-BR" dirty="0"/>
              <a:t>// lê os dados de entrada</a:t>
            </a:r>
          </a:p>
          <a:p>
            <a:pPr marL="0" indent="0">
              <a:buNone/>
            </a:pPr>
            <a:r>
              <a:rPr lang="pt-BR" dirty="0"/>
              <a:t> var dias = </a:t>
            </a:r>
            <a:r>
              <a:rPr lang="pt-BR" dirty="0" err="1"/>
              <a:t>Number</a:t>
            </a:r>
            <a:r>
              <a:rPr lang="pt-BR" dirty="0"/>
              <a:t>(prompt("Nº Dias: ")); </a:t>
            </a:r>
          </a:p>
          <a:p>
            <a:pPr marL="0" indent="0">
              <a:buNone/>
            </a:pPr>
            <a:r>
              <a:rPr lang="pt-BR" dirty="0"/>
              <a:t>var horas = </a:t>
            </a:r>
            <a:r>
              <a:rPr lang="pt-BR" dirty="0" err="1"/>
              <a:t>Number</a:t>
            </a:r>
            <a:r>
              <a:rPr lang="pt-BR" dirty="0"/>
              <a:t>(prompt("Nº Horas: "));</a:t>
            </a:r>
          </a:p>
          <a:p>
            <a:pPr marL="0" indent="0">
              <a:buNone/>
            </a:pPr>
            <a:r>
              <a:rPr lang="pt-BR" dirty="0"/>
              <a:t> // calcula a duração </a:t>
            </a:r>
          </a:p>
          <a:p>
            <a:pPr marL="0" indent="0">
              <a:buNone/>
            </a:pPr>
            <a:r>
              <a:rPr lang="pt-BR" dirty="0"/>
              <a:t>var total = (dias * 24) + horas; </a:t>
            </a:r>
          </a:p>
          <a:p>
            <a:pPr marL="0" indent="0">
              <a:buNone/>
            </a:pPr>
            <a:r>
              <a:rPr lang="pt-BR" dirty="0"/>
              <a:t>// exibe o total </a:t>
            </a:r>
            <a:r>
              <a:rPr lang="pt-BR" dirty="0" err="1"/>
              <a:t>alert</a:t>
            </a:r>
            <a:r>
              <a:rPr lang="pt-BR" dirty="0"/>
              <a:t>("Total de Horas: " + total); </a:t>
            </a:r>
          </a:p>
          <a:p>
            <a:pPr marL="0" indent="0">
              <a:buNone/>
            </a:pPr>
            <a:r>
              <a:rPr lang="pt-BR" dirty="0"/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7918884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1B106C-FFB8-4FC5-8DBB-BA1826F01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AEBD237-5CE5-4284-8219-1AEA3DFED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4" descr="Placa Decorativa Estuda que a Vida Muda no Elo7 | Loja Baratillos (E8B25D)">
            <a:extLst>
              <a:ext uri="{FF2B5EF4-FFF2-40B4-BE49-F238E27FC236}">
                <a16:creationId xmlns:a16="http://schemas.microsoft.com/office/drawing/2014/main" id="{668B3978-DC33-454E-89D8-DB17CA2D1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259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tângulo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93" name="Imagem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a16="http://schemas.microsoft.com/office/drawing/2014/main" xmlns:dgm="http://schemas.openxmlformats.org/drawingml/2006/diagram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upo 94" hidden="1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 rtlCol="0">
            <a:normAutofit/>
          </a:bodyPr>
          <a:lstStyle/>
          <a:p>
            <a:pPr algn="r" rtl="0"/>
            <a:r>
              <a:rPr lang="pt-BR" sz="3300" dirty="0" err="1">
                <a:solidFill>
                  <a:srgbClr val="FFFFFF"/>
                </a:solidFill>
              </a:rPr>
              <a:t>Javascript</a:t>
            </a:r>
            <a:endParaRPr lang="pt-BR" sz="3300" dirty="0">
              <a:solidFill>
                <a:srgbClr val="FFFFFF"/>
              </a:solidFill>
            </a:endParaRPr>
          </a:p>
        </p:txBody>
      </p:sp>
      <p:sp useBgFill="1">
        <p:nvSpPr>
          <p:cNvPr id="124" name="Retângulo 6 com Canto Diagonal Arredondado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grpSp>
        <p:nvGrpSpPr>
          <p:cNvPr id="126" name="Grupo 125" hidden="1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7EC73D7-2BCF-4868-A969-BA8644C52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8049" y="943349"/>
            <a:ext cx="6796501" cy="4820863"/>
          </a:xfrm>
        </p:spPr>
        <p:txBody>
          <a:bodyPr/>
          <a:lstStyle/>
          <a:p>
            <a:r>
              <a:rPr lang="pt-BR" dirty="0"/>
              <a:t>Os conhecimentos de lógica de programação aplicados em uma linguagem permitem criar um aplicativo.</a:t>
            </a:r>
          </a:p>
          <a:p>
            <a:r>
              <a:rPr lang="pt-BR" dirty="0"/>
              <a:t>Vamos resgatar pensamento lógico?!</a:t>
            </a:r>
          </a:p>
        </p:txBody>
      </p:sp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5A6172-C14C-4B6C-96DC-4CE97F95D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CBF33D-9779-4A30-A00E-962F21ECC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1415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5ECE1B-F2D1-438D-982F-5224E786B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91652"/>
            <a:ext cx="9905999" cy="4545760"/>
          </a:xfrm>
        </p:spPr>
        <p:txBody>
          <a:bodyPr/>
          <a:lstStyle/>
          <a:p>
            <a:r>
              <a:rPr lang="pt-BR" dirty="0"/>
              <a:t>Para começar a pensar como um programa funciona, vamos utilizar um exemplo: o sistema de um caixa eletrônico de um banco, claro que de um modo genérico, apenas para ilustrar as etapas e os fluxos básicos de programação. </a:t>
            </a:r>
          </a:p>
          <a:p>
            <a:r>
              <a:rPr lang="pt-BR" dirty="0"/>
              <a:t>Descreva mentalmente genericamente como seria esse processo...</a:t>
            </a:r>
          </a:p>
        </p:txBody>
      </p:sp>
    </p:spTree>
    <p:extLst>
      <p:ext uri="{BB962C8B-B14F-4D97-AF65-F5344CB8AC3E}">
        <p14:creationId xmlns:p14="http://schemas.microsoft.com/office/powerpoint/2010/main" val="2774662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BC031E-0C1B-4D3C-AEDE-F7B1FE1C0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020096"/>
            <a:ext cx="9905999" cy="4817807"/>
          </a:xfrm>
        </p:spPr>
        <p:txBody>
          <a:bodyPr>
            <a:normAutofit/>
          </a:bodyPr>
          <a:lstStyle/>
          <a:p>
            <a:r>
              <a:rPr lang="pt-BR" sz="2800" dirty="0"/>
              <a:t>O programa começa pela solicitação dos dados de identificação do Cliente( ENTRADA DE DADOS), Estes podem ser fornecidos a partir da leitura de um cartão magnético do banco, de uma senha ou de uma característica biométrica do cliente. Em seguida o cliente deve informar qual operação deseja realizar, como cálculo do saldo da sua conta(PROCESSAMENTO). Por fim, ocorre a impressão do saldo ou exibição desses dados na tela (SAIDA DE DADOS)</a:t>
            </a:r>
          </a:p>
          <a:p>
            <a:r>
              <a:rPr lang="pt-BR" sz="2800" dirty="0"/>
              <a:t>Observe que podemos </a:t>
            </a:r>
            <a:r>
              <a:rPr lang="pt-BR" sz="2800" dirty="0" err="1"/>
              <a:t>identicar</a:t>
            </a:r>
            <a:r>
              <a:rPr lang="pt-BR" sz="2800" dirty="0"/>
              <a:t>  três etapas.</a:t>
            </a:r>
          </a:p>
        </p:txBody>
      </p:sp>
    </p:spTree>
    <p:extLst>
      <p:ext uri="{BB962C8B-B14F-4D97-AF65-F5344CB8AC3E}">
        <p14:creationId xmlns:p14="http://schemas.microsoft.com/office/powerpoint/2010/main" val="3312315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5FFAD89-E2E0-4C10-BFEA-8D1CC55A6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457" y="582561"/>
            <a:ext cx="10303336" cy="5692877"/>
          </a:xfrm>
        </p:spPr>
        <p:txBody>
          <a:bodyPr/>
          <a:lstStyle/>
          <a:p>
            <a:r>
              <a:rPr lang="pt-BR" dirty="0"/>
              <a:t>Vamos analisar agora os fluxos de programação disponíveis nesse sistema.</a:t>
            </a:r>
          </a:p>
          <a:p>
            <a:r>
              <a:rPr lang="pt-BR" dirty="0"/>
              <a:t>Inicialmente ocorre o que chamamos de programação sequencial. Uma tarefa após a outra. O programa solicita a identificação do cliente e, depois a sua senha. O passo seguinte é a execução de uma condição, que consiste em verificar se a senha está ou não correta. Temos portanto, a programação condicional. Se a senha estiver correta, o programa exibe um menu com as opções disponíveis para o cliente. Caso contrario, é exibida uma mensagem indicando senha incorreta. Então o programa executa instruções de repetição- que é o terceiro fluxo de programação disponível nas linguagens. Se a senha estiver incorreta, ele repete a leitura. E esse processo é infinito? Não O cliente, no geral, pode repetir até três vezes a digitação da senha.</a:t>
            </a:r>
          </a:p>
        </p:txBody>
      </p:sp>
    </p:spTree>
    <p:extLst>
      <p:ext uri="{BB962C8B-B14F-4D97-AF65-F5344CB8AC3E}">
        <p14:creationId xmlns:p14="http://schemas.microsoft.com/office/powerpoint/2010/main" val="2961743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A90303-E80B-4836-979D-EBD30C6A4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DEA6CE-EE43-477E-95BB-306A412EE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Ao estruturar os passos de um programa, estamos montando um algoritmo. Portanto, um algoritmo é uma sequência de passos (comandos) a serem executados para a realização de uma tarefa, em um tempo o finito. Organizar essa sequência de passos de forma lógica é a nossa atribuição enquanto programadores de sistemas. </a:t>
            </a:r>
          </a:p>
        </p:txBody>
      </p:sp>
    </p:spTree>
    <p:extLst>
      <p:ext uri="{BB962C8B-B14F-4D97-AF65-F5344CB8AC3E}">
        <p14:creationId xmlns:p14="http://schemas.microsoft.com/office/powerpoint/2010/main" val="3722497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A78E428-53E7-4394-ACCF-DC6861D66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22323"/>
            <a:ext cx="9905999" cy="4168878"/>
          </a:xfrm>
        </p:spPr>
        <p:txBody>
          <a:bodyPr>
            <a:normAutofit/>
          </a:bodyPr>
          <a:lstStyle/>
          <a:p>
            <a:r>
              <a:rPr lang="pt-BR" sz="2800" dirty="0"/>
              <a:t>Logica de Programação:</a:t>
            </a:r>
          </a:p>
          <a:p>
            <a:r>
              <a:rPr lang="pt-BR" sz="2800" dirty="0"/>
              <a:t>Compreender o que é pedido.</a:t>
            </a:r>
          </a:p>
          <a:p>
            <a:r>
              <a:rPr lang="pt-BR" sz="2800" dirty="0"/>
              <a:t>Realizar dedução na construção do programa.</a:t>
            </a:r>
          </a:p>
        </p:txBody>
      </p:sp>
    </p:spTree>
    <p:extLst>
      <p:ext uri="{BB962C8B-B14F-4D97-AF65-F5344CB8AC3E}">
        <p14:creationId xmlns:p14="http://schemas.microsoft.com/office/powerpoint/2010/main" val="2183465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AF1D167-2A9D-471E-8CD7-42AD75329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14400"/>
            <a:ext cx="9905999" cy="4876801"/>
          </a:xfrm>
        </p:spPr>
        <p:txBody>
          <a:bodyPr/>
          <a:lstStyle/>
          <a:p>
            <a:r>
              <a:rPr lang="pt-BR" dirty="0"/>
              <a:t>Vamos então ao primeiro exemplo. Começamos com algo bem simples</a:t>
            </a:r>
          </a:p>
          <a:p>
            <a:pPr marL="0" indent="0">
              <a:buNone/>
            </a:pPr>
            <a:r>
              <a:rPr lang="pt-BR" dirty="0"/>
              <a:t>Exemplo 1.1 – Saída de dados </a:t>
            </a:r>
            <a:r>
              <a:rPr lang="pt-BR" dirty="0" err="1"/>
              <a:t>comalert</a:t>
            </a:r>
            <a:r>
              <a:rPr lang="pt-BR" dirty="0"/>
              <a:t> (ex1_1.html)</a:t>
            </a:r>
          </a:p>
          <a:p>
            <a:pPr marL="0" indent="0">
              <a:buNone/>
            </a:pPr>
            <a:r>
              <a:rPr lang="pt-BR" dirty="0"/>
              <a:t>&lt;script&gt;</a:t>
            </a:r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err="1"/>
              <a:t>alert</a:t>
            </a:r>
            <a:r>
              <a:rPr lang="pt-BR" dirty="0"/>
              <a:t>("Bem-Vindo ao Mundo JavaScript!");</a:t>
            </a:r>
          </a:p>
          <a:p>
            <a:pPr marL="0" indent="0">
              <a:buNone/>
            </a:pPr>
            <a:r>
              <a:rPr lang="pt-BR" dirty="0"/>
              <a:t>&lt;/script&gt; </a:t>
            </a:r>
          </a:p>
        </p:txBody>
      </p:sp>
    </p:spTree>
    <p:extLst>
      <p:ext uri="{BB962C8B-B14F-4D97-AF65-F5344CB8AC3E}">
        <p14:creationId xmlns:p14="http://schemas.microsoft.com/office/powerpoint/2010/main" val="25569447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133_TF22898775_Win32" id="{4D6974A7-200F-4D7A-9E77-8B84AEB0BF36}" vid="{276CB21F-6DB6-4182-83EC-82E4F1BCA4B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moderno</Template>
  <TotalTime>0</TotalTime>
  <Words>1806</Words>
  <Application>Microsoft Office PowerPoint</Application>
  <PresentationFormat>Widescreen</PresentationFormat>
  <Paragraphs>150</Paragraphs>
  <Slides>30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4" baseType="lpstr">
      <vt:lpstr>Arial</vt:lpstr>
      <vt:lpstr>Calibri</vt:lpstr>
      <vt:lpstr>Tw Cen MT</vt:lpstr>
      <vt:lpstr>Circuito</vt:lpstr>
      <vt:lpstr>Logica com JAVAScript</vt:lpstr>
      <vt:lpstr>Componentes de Computação </vt:lpstr>
      <vt:lpstr>Javascript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Variáveiseconstantes</vt:lpstr>
      <vt:lpstr>Entrada de dados comprompt() </vt:lpstr>
      <vt:lpstr>Tipos de dadoseconversões detipos</vt:lpstr>
      <vt:lpstr>Apresentação do PowerPoint</vt:lpstr>
      <vt:lpstr>Apresentação do PowerPoint</vt:lpstr>
      <vt:lpstr>Apresentação do PowerPoint</vt:lpstr>
      <vt:lpstr>Exemplos deentrada, processamento esaída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2022-09-13T10:51:47Z</dcterms:created>
  <dcterms:modified xsi:type="dcterms:W3CDTF">2022-09-16T21:07:27Z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